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27"/>
  </p:notesMasterIdLst>
  <p:sldIdLst>
    <p:sldId id="295" r:id="rId2"/>
    <p:sldId id="259" r:id="rId3"/>
    <p:sldId id="298" r:id="rId4"/>
    <p:sldId id="297" r:id="rId5"/>
    <p:sldId id="300" r:id="rId6"/>
    <p:sldId id="299" r:id="rId7"/>
    <p:sldId id="302" r:id="rId8"/>
    <p:sldId id="305" r:id="rId9"/>
    <p:sldId id="306" r:id="rId10"/>
    <p:sldId id="281" r:id="rId11"/>
    <p:sldId id="309" r:id="rId12"/>
    <p:sldId id="310" r:id="rId13"/>
    <p:sldId id="312" r:id="rId14"/>
    <p:sldId id="331" r:id="rId15"/>
    <p:sldId id="313" r:id="rId16"/>
    <p:sldId id="314" r:id="rId17"/>
    <p:sldId id="315" r:id="rId18"/>
    <p:sldId id="316" r:id="rId19"/>
    <p:sldId id="317" r:id="rId20"/>
    <p:sldId id="320" r:id="rId21"/>
    <p:sldId id="321" r:id="rId22"/>
    <p:sldId id="330" r:id="rId23"/>
    <p:sldId id="327" r:id="rId24"/>
    <p:sldId id="318" r:id="rId25"/>
    <p:sldId id="31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FFFF"/>
    <a:srgbClr val="FFFFCC"/>
    <a:srgbClr val="FFEEB9"/>
    <a:srgbClr val="CCFFCC"/>
    <a:srgbClr val="7E0000"/>
    <a:srgbClr val="FFFF99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03" autoAdjust="0"/>
    <p:restoredTop sz="94660"/>
  </p:normalViewPr>
  <p:slideViewPr>
    <p:cSldViewPr>
      <p:cViewPr varScale="1">
        <p:scale>
          <a:sx n="105" d="100"/>
          <a:sy n="105" d="100"/>
        </p:scale>
        <p:origin x="183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7DB5E5-23AF-4609-96A4-E4F9C56C80D1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071C62-B24C-4F77-AAB2-E6DA895BDF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379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71C62-B24C-4F77-AAB2-E6DA895BDFEC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539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90496-8C38-4515-8273-2AEFF2CF8D2B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C723-FAC9-4731-8235-F432C1A585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90496-8C38-4515-8273-2AEFF2CF8D2B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C723-FAC9-4731-8235-F432C1A585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90496-8C38-4515-8273-2AEFF2CF8D2B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C723-FAC9-4731-8235-F432C1A585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90496-8C38-4515-8273-2AEFF2CF8D2B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C723-FAC9-4731-8235-F432C1A585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90496-8C38-4515-8273-2AEFF2CF8D2B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C723-FAC9-4731-8235-F432C1A585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90496-8C38-4515-8273-2AEFF2CF8D2B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C723-FAC9-4731-8235-F432C1A585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90496-8C38-4515-8273-2AEFF2CF8D2B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C723-FAC9-4731-8235-F432C1A585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90496-8C38-4515-8273-2AEFF2CF8D2B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C723-FAC9-4731-8235-F432C1A585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90496-8C38-4515-8273-2AEFF2CF8D2B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C723-FAC9-4731-8235-F432C1A585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90496-8C38-4515-8273-2AEFF2CF8D2B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C723-FAC9-4731-8235-F432C1A585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90496-8C38-4515-8273-2AEFF2CF8D2B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C723-FAC9-4731-8235-F432C1A585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1990496-8C38-4515-8273-2AEFF2CF8D2B}" type="datetimeFigureOut">
              <a:rPr lang="ru-RU" smtClean="0"/>
              <a:pPr/>
              <a:t>20.04.2023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8A5C723-FAC9-4731-8235-F432C1A585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5.png"/><Relationship Id="rId7" Type="http://schemas.openxmlformats.org/officeDocument/2006/relationships/image" Target="../media/image45.jpeg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6.jpeg"/><Relationship Id="rId4" Type="http://schemas.openxmlformats.org/officeDocument/2006/relationships/hyperlink" Target="https://commons.wikimedia.org/wiki/File:RailwaymuseumSPb-13.jpg?uselang=ru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0" y="2524125"/>
            <a:ext cx="9144000" cy="0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0" y="3094038"/>
            <a:ext cx="527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434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701088" y="6381750"/>
            <a:ext cx="442912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66494C2-351D-4415-A0C1-1558446DE35D}" type="slidenum">
              <a:rPr lang="ru-RU" altLang="ru-RU" sz="1400" smtClean="0">
                <a:solidFill>
                  <a:srgbClr val="000000"/>
                </a:solidFill>
                <a:latin typeface="Times New Roman" pitchFamily="18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ru-RU" altLang="ru-RU" sz="140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14341" name="Рисунок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05" y="-1495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Rectangle 13"/>
          <p:cNvSpPr>
            <a:spLocks noChangeArrowheads="1"/>
          </p:cNvSpPr>
          <p:nvPr/>
        </p:nvSpPr>
        <p:spPr bwMode="auto">
          <a:xfrm>
            <a:off x="-1589" y="2423162"/>
            <a:ext cx="9145589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ru-RU" sz="2400" b="1" dirty="0">
                <a:ln w="3175">
                  <a:solidFill>
                    <a:srgbClr val="7E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Тема: «Роль и место Военной академии </a:t>
            </a:r>
          </a:p>
          <a:p>
            <a:pPr algn="ctr">
              <a:spcBef>
                <a:spcPct val="0"/>
              </a:spcBef>
              <a:buNone/>
            </a:pPr>
            <a:r>
              <a:rPr lang="ru-RU" sz="2400" b="1" dirty="0">
                <a:ln w="3175">
                  <a:solidFill>
                    <a:srgbClr val="7E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РВСН им. Петра Великого» в  решении задач военно-патриотического воспитания и военно-профессиональной ориентации обучающихся </a:t>
            </a:r>
            <a:endParaRPr lang="ru-RU" altLang="ru-RU" sz="2100" b="1" dirty="0">
              <a:ln w="3175">
                <a:solidFill>
                  <a:srgbClr val="7E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4347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84638" cy="11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Большая эмблема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0358" y="5313126"/>
            <a:ext cx="1014046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951"/>
            <a:ext cx="4157663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35160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791776" y="760413"/>
            <a:ext cx="79984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defRPr/>
            </a:pPr>
            <a:r>
              <a:rPr lang="ru-RU" sz="2400" b="1" dirty="0">
                <a:solidFill>
                  <a:srgbClr val="FF3300"/>
                </a:solidFill>
              </a:rPr>
              <a:t>ВОПРОС № 2</a:t>
            </a:r>
            <a:endParaRPr lang="ru-RU" sz="2400" dirty="0"/>
          </a:p>
          <a:p>
            <a:pPr lvl="0" algn="ctr"/>
            <a:r>
              <a:rPr lang="ru-RU" sz="2400" b="1" dirty="0"/>
              <a:t>Военная академия РВСН в системе высшего профессионального образования.</a:t>
            </a:r>
            <a:endParaRPr lang="ru-RU" sz="2400" dirty="0"/>
          </a:p>
        </p:txBody>
      </p:sp>
      <p:grpSp>
        <p:nvGrpSpPr>
          <p:cNvPr id="6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7" name="Picture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10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pic>
        <p:nvPicPr>
          <p:cNvPr id="7170" name="Picture 2" descr="D:\Назаров\Фото академия\E68DF67AD95940A4A9CFDD7AE6F79724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776" y="1960743"/>
            <a:ext cx="8137341" cy="463661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48649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9" name="Picture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11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71600" y="116632"/>
            <a:ext cx="7265367" cy="10156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Военная орденов Жукова, Ленина, Октябрьской Революции и Суворова академия Ракетных войск стратегического назначения имени Петра Великого</a:t>
            </a:r>
            <a:r>
              <a:rPr lang="ru-RU" sz="2000" dirty="0"/>
              <a:t> </a:t>
            </a:r>
            <a:endParaRPr lang="ru-RU" altLang="ru-RU" sz="2000" b="1" dirty="0"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0916" y="4509120"/>
            <a:ext cx="7089701" cy="16312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командное и политехническое высшее военное учебное заведение Ракетных войск стратегического назначения Вооруженных сил России, крупный научно-исследовательский центр в области военной и технической науки</a:t>
            </a:r>
            <a:endParaRPr lang="ru-RU" sz="2000" b="1" dirty="0"/>
          </a:p>
        </p:txBody>
      </p:sp>
      <p:pic>
        <p:nvPicPr>
          <p:cNvPr id="8194" name="Picture 2" descr="D:\Назаров\Фото академия\50cffc50bf222440271a7209ce411cd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886" y="1268760"/>
            <a:ext cx="6231497" cy="309634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Стрелка вниз 31"/>
          <p:cNvSpPr/>
          <p:nvPr/>
        </p:nvSpPr>
        <p:spPr>
          <a:xfrm>
            <a:off x="1173202" y="1132294"/>
            <a:ext cx="648072" cy="3376825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1CEC1656-1D13-4CBD-90E7-20B8DC53AD85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15" name="Text Box 3">
              <a:extLst>
                <a:ext uri="{FF2B5EF4-FFF2-40B4-BE49-F238E27FC236}">
                  <a16:creationId xmlns:a16="http://schemas.microsoft.com/office/drawing/2014/main" id="{95A9EAE7-252B-481B-B36B-90257D2F79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16" name="Picture 12" descr="Большая эмблема">
              <a:extLst>
                <a:ext uri="{FF2B5EF4-FFF2-40B4-BE49-F238E27FC236}">
                  <a16:creationId xmlns:a16="http://schemas.microsoft.com/office/drawing/2014/main" id="{F8F11C51-1C0B-4C1D-A4AB-F530544DD6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32581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9" name="Picture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12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71600" y="116632"/>
            <a:ext cx="7193359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НАУЧНАЯ РАБОТА И УЧЕБНЫЙ ПРОЦЕСС</a:t>
            </a:r>
            <a:endParaRPr lang="ru-RU" altLang="ru-RU" b="1" dirty="0"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56176" y="854868"/>
            <a:ext cx="2772941" cy="575542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rgbClr val="FFFF00"/>
                </a:solidFill>
              </a:rPr>
              <a:t>Высшее военно-специальное образование: </a:t>
            </a:r>
            <a:r>
              <a:rPr lang="ru-RU" sz="1600" b="1" dirty="0"/>
              <a:t>курсанты академии за время обучения приобретают квалификацию инженера по специальностям механического, электротехнического, электронного, радиотехнического, химического, баллистического, математического профилей. </a:t>
            </a:r>
          </a:p>
          <a:p>
            <a:pPr algn="just"/>
            <a:r>
              <a:rPr lang="ru-RU" sz="1600" b="1" dirty="0"/>
              <a:t>Впервые в Вооружённых Силах России при академии открыт </a:t>
            </a:r>
            <a:r>
              <a:rPr lang="ru-RU" sz="1600" b="1" dirty="0">
                <a:solidFill>
                  <a:srgbClr val="FFFF00"/>
                </a:solidFill>
              </a:rPr>
              <a:t>факультет православной культуры</a:t>
            </a:r>
            <a:r>
              <a:rPr lang="ru-RU" sz="1600" b="1" dirty="0"/>
              <a:t>, на котором желающие получают дополнительное образование.</a:t>
            </a:r>
          </a:p>
        </p:txBody>
      </p:sp>
      <p:pic>
        <p:nvPicPr>
          <p:cNvPr id="9218" name="Picture 2" descr="D:\Назаров\Фото академия\__DSC0005.JPG_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55664"/>
            <a:ext cx="1728191" cy="2625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Назаров\Фото академия\AXXzjE4mB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704" y="3645024"/>
            <a:ext cx="5165144" cy="283197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D:\Назаров\Фото академия\vyipusk-2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940" y="857251"/>
            <a:ext cx="3301908" cy="262378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B57EB8FC-5667-487B-819A-1F5419E60698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15" name="Text Box 3">
              <a:extLst>
                <a:ext uri="{FF2B5EF4-FFF2-40B4-BE49-F238E27FC236}">
                  <a16:creationId xmlns:a16="http://schemas.microsoft.com/office/drawing/2014/main" id="{83B2D3DD-21E3-464F-A068-4E46FEAFFE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16" name="Picture 12" descr="Большая эмблема">
              <a:extLst>
                <a:ext uri="{FF2B5EF4-FFF2-40B4-BE49-F238E27FC236}">
                  <a16:creationId xmlns:a16="http://schemas.microsoft.com/office/drawing/2014/main" id="{3EB8113B-E204-4460-8E2B-A58FA8CF4E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325819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9" name="Picture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13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71600" y="116632"/>
            <a:ext cx="7193359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НАУЧНАЯ РАБОТА И УЧЕБНЫЙ ПРОЦЕСС</a:t>
            </a:r>
            <a:endParaRPr lang="ru-RU" altLang="ru-RU" b="1" dirty="0">
              <a:latin typeface="Arial Black" panose="020B0A04020102020204" pitchFamily="34" charset="0"/>
            </a:endParaRPr>
          </a:p>
        </p:txBody>
      </p:sp>
      <p:pic>
        <p:nvPicPr>
          <p:cNvPr id="10242" name="Picture 2" descr="D:\Назаров\Фото академия\000064381187_RIAN-ID-33118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76300"/>
            <a:ext cx="4530080" cy="269671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Назаров\Фото академия\c6b21b94c2aa59526adbd45626d03b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17032"/>
            <a:ext cx="4464496" cy="299094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5444213" y="929903"/>
            <a:ext cx="3484904" cy="53245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Уже сегодня академия осуществляет подготовку офицерских кадров по принципиально новым и важным в современных условиях специальностям таким, как информационная борьба, управление качеством вооружения и военной техники, метрология и стандартизация вооружения, экология, безопасность военной службы, межвидовые системы и средства вооружённой борьбы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B123543F-D4AC-4598-A487-BAEF92567011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15" name="Text Box 3">
              <a:extLst>
                <a:ext uri="{FF2B5EF4-FFF2-40B4-BE49-F238E27FC236}">
                  <a16:creationId xmlns:a16="http://schemas.microsoft.com/office/drawing/2014/main" id="{E580F2C3-5731-4038-92D9-C4E1B3906D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16" name="Picture 12" descr="Большая эмблема">
              <a:extLst>
                <a:ext uri="{FF2B5EF4-FFF2-40B4-BE49-F238E27FC236}">
                  <a16:creationId xmlns:a16="http://schemas.microsoft.com/office/drawing/2014/main" id="{946AFA1D-B8FC-48B8-9FEE-92B01145C3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429340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varvsn.mil.ru/upload/site12/struktura_noyabr_201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692696"/>
            <a:ext cx="8316416" cy="616530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71600" y="116632"/>
            <a:ext cx="7193359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СТРУКТУРА АКАДЕМИИ</a:t>
            </a:r>
            <a:endParaRPr lang="ru-RU" altLang="ru-RU" b="1" dirty="0">
              <a:latin typeface="Arial Black" panose="020B0A04020102020204" pitchFamily="34" charset="0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8416354" y="331788"/>
            <a:ext cx="5127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>
                <a:srgbClr val="000000"/>
              </a:buClr>
              <a:buFontTx/>
              <a:buNone/>
            </a:pPr>
            <a:fld id="{022C0AFF-C6A1-40AD-B874-CAA791EF931E}" type="slidenum">
              <a:rPr lang="ru-RU" altLang="ru-RU" sz="1800" b="1">
                <a:latin typeface="Arial" pitchFamily="34" charset="0"/>
              </a:rPr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t>14</a:t>
            </a:fld>
            <a:endParaRPr lang="ru-RU" altLang="ru-RU" sz="1800" b="1">
              <a:latin typeface="Arial" pitchFamily="34" charset="0"/>
            </a:endParaRPr>
          </a:p>
        </p:txBody>
      </p:sp>
      <p:grpSp>
        <p:nvGrpSpPr>
          <p:cNvPr id="9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10" name="Picture 3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14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5363A74B-3819-47B1-8525-7E68B7EC20F9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14" name="Text Box 3">
              <a:extLst>
                <a:ext uri="{FF2B5EF4-FFF2-40B4-BE49-F238E27FC236}">
                  <a16:creationId xmlns:a16="http://schemas.microsoft.com/office/drawing/2014/main" id="{86BA0953-FCC1-4DCE-9C9B-9AD60261D8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15" name="Picture 12" descr="Большая эмблема">
              <a:extLst>
                <a:ext uri="{FF2B5EF4-FFF2-40B4-BE49-F238E27FC236}">
                  <a16:creationId xmlns:a16="http://schemas.microsoft.com/office/drawing/2014/main" id="{DD56481C-3384-4B1B-8BAF-0413ADC381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881498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9" name="Picture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15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71600" y="116632"/>
            <a:ext cx="7193359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УЧЕБНО-МАТЕРИАЛЬНАЯ БАЗА</a:t>
            </a:r>
            <a:endParaRPr lang="ru-RU" altLang="ru-RU" b="1" dirty="0">
              <a:latin typeface="Arial Black" panose="020B0A040201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32965" y="857250"/>
            <a:ext cx="3628330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Лаборатории 3D моделирования</a:t>
            </a:r>
          </a:p>
        </p:txBody>
      </p:sp>
      <p:pic>
        <p:nvPicPr>
          <p:cNvPr id="19" name="Рисунок 18" descr="http://varvsn.mil.ru/upload/site12/document_images/cqfckMA1br-184xx14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5224" y="765175"/>
            <a:ext cx="3688784" cy="262062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1" name="Рисунок 20" descr="http://varvsn.mil.ru/upload/site12/document_images/Ak9vkYh9NM-184xx14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5224" y="3496548"/>
            <a:ext cx="3688784" cy="262062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5044405" y="1850421"/>
            <a:ext cx="3628330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Применение технологий виртуальной реальности</a:t>
            </a:r>
          </a:p>
        </p:txBody>
      </p:sp>
      <p:pic>
        <p:nvPicPr>
          <p:cNvPr id="24" name="Рисунок 23" descr="http://varvsn.mil.ru/upload/site12/document_images/KUCShSttws-184xx143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49336" y="3649483"/>
            <a:ext cx="3801263" cy="24676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1CE9D6AE-61B0-4E20-B5DF-5CD4C2DEA2AF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16" name="Text Box 3">
              <a:extLst>
                <a:ext uri="{FF2B5EF4-FFF2-40B4-BE49-F238E27FC236}">
                  <a16:creationId xmlns:a16="http://schemas.microsoft.com/office/drawing/2014/main" id="{49E85F17-589E-466D-9894-81222E063A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17" name="Picture 12" descr="Большая эмблема">
              <a:extLst>
                <a:ext uri="{FF2B5EF4-FFF2-40B4-BE49-F238E27FC236}">
                  <a16:creationId xmlns:a16="http://schemas.microsoft.com/office/drawing/2014/main" id="{CFED5E43-8250-425B-8DD3-107CA919A5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242528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9" name="Picture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16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71600" y="116632"/>
            <a:ext cx="7193359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СУЩНОСТЬ ФУНКЦИИ МОТИВАЦИЯ</a:t>
            </a:r>
            <a:endParaRPr lang="ru-RU" altLang="ru-RU" b="1" dirty="0">
              <a:latin typeface="Arial Black" panose="020B0A040201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08616" y="760413"/>
            <a:ext cx="3319326" cy="5232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ОБЩЕЖИТИЕ</a:t>
            </a:r>
          </a:p>
        </p:txBody>
      </p:sp>
      <p:pic>
        <p:nvPicPr>
          <p:cNvPr id="17" name="Рисунок 16" descr="http://varvsn.mil.ru/upload/site12/document_images/yNmXaIRSRE-184xx14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7641" y="4200760"/>
            <a:ext cx="2551476" cy="168029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9" name="Рисунок 18" descr="http://varvsn.mil.ru/upload/site12/document_images/Z1SBICsYRk-184xx14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600" y="4200761"/>
            <a:ext cx="2520280" cy="1680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http://varvsn.mil.ru/upload/site12/document_images/zNKDiDzIry-184xx143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78952" y="4200760"/>
            <a:ext cx="2548990" cy="1680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http://varvsn.mil.ru/upload/site12/document_images/7P3ywOKm5B-184xx143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71600" y="1412776"/>
            <a:ext cx="3168352" cy="269726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971600" y="6093296"/>
            <a:ext cx="7903317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Общежитие рассчитано для размещения 300 курсантов</a:t>
            </a:r>
          </a:p>
        </p:txBody>
      </p:sp>
      <p:pic>
        <p:nvPicPr>
          <p:cNvPr id="23" name="Рисунок 22" descr="http://varvsn.mil.ru/upload/site12/document_images/mx8pieeKDW-184xx143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49743" y="1806919"/>
            <a:ext cx="2160240" cy="1908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http://varvsn.mil.ru/upload/site12/document_images/xNdfDy3sxK-184xx143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84367" y="1806919"/>
            <a:ext cx="2390550" cy="1908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327927B7-D3F3-49BB-952A-BBF01557E1FC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26" name="Text Box 3">
              <a:extLst>
                <a:ext uri="{FF2B5EF4-FFF2-40B4-BE49-F238E27FC236}">
                  <a16:creationId xmlns:a16="http://schemas.microsoft.com/office/drawing/2014/main" id="{19808064-7A49-4F43-B57A-DDA9DEEAFA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27" name="Picture 12" descr="Большая эмблема">
              <a:extLst>
                <a:ext uri="{FF2B5EF4-FFF2-40B4-BE49-F238E27FC236}">
                  <a16:creationId xmlns:a16="http://schemas.microsoft.com/office/drawing/2014/main" id="{AA1A2C11-C974-425A-920A-7B1CFD937B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55281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9" name="Picture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17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71600" y="116632"/>
            <a:ext cx="7193359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УЧЕБНО-МАТЕРИАЛЬНАЯ БАЗА</a:t>
            </a:r>
            <a:endParaRPr lang="ru-RU" altLang="ru-RU" b="1" dirty="0">
              <a:latin typeface="Arial Black" panose="020B0A040201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483768" y="657637"/>
            <a:ext cx="4392488" cy="5232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СПОРТИВНЫЕ ОБЪЕКТЫ</a:t>
            </a:r>
          </a:p>
        </p:txBody>
      </p:sp>
      <p:pic>
        <p:nvPicPr>
          <p:cNvPr id="19" name="Рисунок 18" descr="http://varvsn.mil.ru/upload/site12/document_images/I87B0PfYGY-184xx14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4558" y="1745690"/>
            <a:ext cx="3595787" cy="144016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937899" y="1374438"/>
            <a:ext cx="3595787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Стадион</a:t>
            </a:r>
            <a:endParaRPr lang="ru-RU" dirty="0"/>
          </a:p>
        </p:txBody>
      </p:sp>
      <p:pic>
        <p:nvPicPr>
          <p:cNvPr id="21" name="Рисунок 20" descr="http://varvsn.mil.ru/upload/site12/document_images/YbERV9Xog8-184xx14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1238" y="3185850"/>
            <a:ext cx="3569107" cy="174884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4820567" y="1374438"/>
            <a:ext cx="3595787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Тренажерный зал</a:t>
            </a:r>
            <a:endParaRPr lang="ru-RU" dirty="0"/>
          </a:p>
        </p:txBody>
      </p:sp>
      <p:pic>
        <p:nvPicPr>
          <p:cNvPr id="24" name="Рисунок 23" descr="http://varvsn.mil.ru/upload/site12/document_images/Rvw2DFFsnW-184xx143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20567" y="1773208"/>
            <a:ext cx="3629875" cy="151177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6" name="Рисунок 25" descr="http://varvsn.mil.ru/upload/site12/document_images/fn9krbd8wz-184xx143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20566" y="3295264"/>
            <a:ext cx="3629875" cy="163943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9" name="Рисунок 28" descr="http://varvsn.mil.ru/upload/site12/document_images/qLWqqtSspl-184xx143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4559" y="4934696"/>
            <a:ext cx="3595786" cy="166265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0" name="Рисунок 29" descr="http://varvsn.mil.ru/upload/site12/document_images/0vEd7nFBqJ-184xx143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20566" y="4934696"/>
            <a:ext cx="3595788" cy="166265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2F4A2591-670C-4E87-8A14-5EE2599520BE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25" name="Text Box 3">
              <a:extLst>
                <a:ext uri="{FF2B5EF4-FFF2-40B4-BE49-F238E27FC236}">
                  <a16:creationId xmlns:a16="http://schemas.microsoft.com/office/drawing/2014/main" id="{951C8331-E7C8-436E-905D-F9FCB2A27C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27" name="Picture 12" descr="Большая эмблема">
              <a:extLst>
                <a:ext uri="{FF2B5EF4-FFF2-40B4-BE49-F238E27FC236}">
                  <a16:creationId xmlns:a16="http://schemas.microsoft.com/office/drawing/2014/main" id="{101222B7-6964-4A14-9862-0AE5B2CA18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240175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9" name="Picture 3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18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71600" y="116632"/>
            <a:ext cx="7193359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УЧЕБНО-МАТЕРИАЛЬНАЯ БАЗА</a:t>
            </a:r>
            <a:endParaRPr lang="ru-RU" altLang="ru-RU" b="1" dirty="0">
              <a:latin typeface="Arial Black" panose="020B0A04020102020204" pitchFamily="34" charset="0"/>
            </a:endParaRPr>
          </a:p>
        </p:txBody>
      </p:sp>
      <p:pic>
        <p:nvPicPr>
          <p:cNvPr id="34" name="Рисунок 33" descr="http://varvsn.mil.ru/upload/site12/document_images/bIm7gIqLMu-184xx14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06383" y="1916832"/>
            <a:ext cx="17526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Рисунок 34" descr="http://varvsn.mil.ru/upload/site12/document_images/Op3ELhHN7M-184xx143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31143" y="4867967"/>
            <a:ext cx="1752600" cy="13620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6" name="Рисунок 35" descr="http://varvsn.mil.ru/upload/site12/document_images/eGIDDtCVuY-184xx143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65860" y="3362109"/>
            <a:ext cx="1817386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Рисунок 36" descr="http://varvsn.mil.ru/upload/site12/document_images/QfgxqrHTaB-184xx143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11153" y="1923678"/>
            <a:ext cx="1752600" cy="13620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8" name="Рисунок 37" descr="http://varvsn.mil.ru/upload/site12/document_images/PxSEfUnEe0-184xx143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65860" y="4867967"/>
            <a:ext cx="1817386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Рисунок 38" descr="http://varvsn.mil.ru/upload/site12/document_images/kXEvEuNO19-184xx143.jpg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06383" y="3362109"/>
            <a:ext cx="17526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Прямоугольник 39"/>
          <p:cNvSpPr/>
          <p:nvPr/>
        </p:nvSpPr>
        <p:spPr>
          <a:xfrm>
            <a:off x="1033452" y="825183"/>
            <a:ext cx="3595787" cy="92333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Физкультурно-оздоровительный комплекс с бассейном и ледовым катком 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4865860" y="825183"/>
            <a:ext cx="3793123" cy="92333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Универсальный </a:t>
            </a:r>
          </a:p>
          <a:p>
            <a:pPr algn="ctr"/>
            <a:r>
              <a:rPr lang="ru-RU" b="1" dirty="0"/>
              <a:t>спортивный </a:t>
            </a:r>
          </a:p>
          <a:p>
            <a:pPr algn="ctr"/>
            <a:r>
              <a:rPr lang="ru-RU" b="1" dirty="0"/>
              <a:t>комплекс</a:t>
            </a:r>
            <a:r>
              <a:rPr lang="ru-RU" dirty="0"/>
              <a:t> </a:t>
            </a:r>
            <a:endParaRPr lang="ru-RU" b="1" dirty="0"/>
          </a:p>
        </p:txBody>
      </p:sp>
      <p:pic>
        <p:nvPicPr>
          <p:cNvPr id="42" name="Рисунок 41" descr="http://varvsn.mil.ru/upload/site12/document_images/l2UXb61fSV-184xx143.jpg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78745" y="1916832"/>
            <a:ext cx="3550494" cy="208823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3" name="Рисунок 42" descr="http://varvsn.mil.ru/upload/site12/document_images/LCYVISPQeh-184xx143.jpg"/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078745" y="4206396"/>
            <a:ext cx="3550494" cy="220182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5B4560E4-0738-487A-B99D-D2482CA6173B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20" name="Text Box 3">
              <a:extLst>
                <a:ext uri="{FF2B5EF4-FFF2-40B4-BE49-F238E27FC236}">
                  <a16:creationId xmlns:a16="http://schemas.microsoft.com/office/drawing/2014/main" id="{1190C753-E122-476F-9201-AA67CA0FED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21" name="Picture 12" descr="Большая эмблема">
              <a:extLst>
                <a:ext uri="{FF2B5EF4-FFF2-40B4-BE49-F238E27FC236}">
                  <a16:creationId xmlns:a16="http://schemas.microsoft.com/office/drawing/2014/main" id="{CE8413F6-0DCA-417E-B2AF-6684EC08D6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240175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9" name="Picture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19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71600" y="116632"/>
            <a:ext cx="7193359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УЧЕБНО-МАТЕРИАЛЬНАЯ БАЗА</a:t>
            </a:r>
            <a:endParaRPr lang="ru-RU" altLang="ru-RU" b="1" dirty="0">
              <a:latin typeface="Arial Black" panose="020B0A04020102020204" pitchFamily="34" charset="0"/>
            </a:endParaRPr>
          </a:p>
        </p:txBody>
      </p:sp>
      <p:pic>
        <p:nvPicPr>
          <p:cNvPr id="29" name="Рисунок 28" descr="http://varvsn.mil.ru/upload/site12/document_images/SMsjn65Lvn-184xx14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6488" y="608013"/>
            <a:ext cx="3903505" cy="267697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2" name="Прямоугольник 31"/>
          <p:cNvSpPr/>
          <p:nvPr/>
        </p:nvSpPr>
        <p:spPr>
          <a:xfrm>
            <a:off x="795239" y="5733256"/>
            <a:ext cx="8133877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/>
              <a:t>В академии насчитывается около 100 единиц современных учебно-тренировочных средств</a:t>
            </a:r>
          </a:p>
        </p:txBody>
      </p:sp>
      <p:pic>
        <p:nvPicPr>
          <p:cNvPr id="33" name="Рисунок 32" descr="http://varvsn.mil.ru/upload/site12/document_images/SA3hLYExXO-184xx14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35251" y="632421"/>
            <a:ext cx="3637483" cy="265256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5" name="Рисунок 34" descr="http://varvsn.mil.ru/upload/site12/document_images/GHTQpigl3J-184xx143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63852" y="3429000"/>
            <a:ext cx="3608882" cy="216024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6" name="Рисунок 35" descr="http://varvsn.mil.ru/upload/site12/document_images/1Off7AQ6Q7-184xx143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85703" y="3429000"/>
            <a:ext cx="3864289" cy="216024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B62F9677-DE34-4340-82CA-D6A478275193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15" name="Text Box 3">
              <a:extLst>
                <a:ext uri="{FF2B5EF4-FFF2-40B4-BE49-F238E27FC236}">
                  <a16:creationId xmlns:a16="http://schemas.microsoft.com/office/drawing/2014/main" id="{C284CBBC-5C07-4550-80BA-8E24BDB3A9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16" name="Picture 12" descr="Большая эмблема">
              <a:extLst>
                <a:ext uri="{FF2B5EF4-FFF2-40B4-BE49-F238E27FC236}">
                  <a16:creationId xmlns:a16="http://schemas.microsoft.com/office/drawing/2014/main" id="{B74162AD-3A10-4202-B923-6610C63C59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24017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10" name="Picture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2</a:t>
              </a:fld>
              <a:endParaRPr lang="ru-RU" altLang="ru-RU" sz="1800" b="1" dirty="0">
                <a:latin typeface="Arial" pitchFamily="34" charset="0"/>
              </a:endParaRPr>
            </a:p>
          </p:txBody>
        </p: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02484" y="469900"/>
            <a:ext cx="86413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defRPr/>
            </a:pPr>
            <a:r>
              <a:rPr lang="ru-RU" sz="2400" b="1" dirty="0">
                <a:solidFill>
                  <a:srgbClr val="FF3300"/>
                </a:solidFill>
              </a:rPr>
              <a:t>РАССМАТРИВАЕМЫЕ ВОПРОСЫ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083965" y="1648583"/>
            <a:ext cx="3970436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000" b="1" dirty="0"/>
              <a:t>Ракетные войска стратегического назначения в структуре Вооруженных Сил Российской Федерации</a:t>
            </a:r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093505" y="3547102"/>
            <a:ext cx="3970437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000" b="1" dirty="0"/>
              <a:t>Военная академия РВСН в системе высшего профессионального образования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97697" y="5402568"/>
            <a:ext cx="3989517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000" b="1" dirty="0"/>
              <a:t>Правила поступления в Военную академию РВСН курсантами</a:t>
            </a:r>
          </a:p>
        </p:txBody>
      </p:sp>
      <p:pic>
        <p:nvPicPr>
          <p:cNvPr id="3074" name="Picture 2" descr="D:\Назаров\Фото рвсн\img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413" y="1412776"/>
            <a:ext cx="3853061" cy="2369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Назаров\Фото академия\UGc64PYOWH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778" y="3946703"/>
            <a:ext cx="3830768" cy="246010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083965" y="1193070"/>
            <a:ext cx="902598" cy="46166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/>
              <a:t>1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074485" y="3134155"/>
            <a:ext cx="902598" cy="46166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/>
              <a:t>2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074485" y="4981980"/>
            <a:ext cx="902598" cy="46166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/>
              <a:t>3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92F7FE00-14AA-411E-B4C7-BD61D4FC1CD3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12" name="Text Box 3"/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17" name="Picture 12" descr="Большая эмблема">
              <a:extLst>
                <a:ext uri="{FF2B5EF4-FFF2-40B4-BE49-F238E27FC236}">
                  <a16:creationId xmlns:a16="http://schemas.microsoft.com/office/drawing/2014/main" id="{15D3C48D-77B8-4BAE-B0E3-686A2E1E45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151812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9" name="Picture 3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20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791776" y="760413"/>
            <a:ext cx="79984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defRPr/>
            </a:pPr>
            <a:r>
              <a:rPr lang="ru-RU" sz="2400" b="1" dirty="0">
                <a:solidFill>
                  <a:srgbClr val="FF3300"/>
                </a:solidFill>
              </a:rPr>
              <a:t>ВОПРОС № 3</a:t>
            </a:r>
            <a:endParaRPr lang="ru-RU" sz="2400" dirty="0"/>
          </a:p>
          <a:p>
            <a:pPr lvl="0" algn="ctr"/>
            <a:r>
              <a:rPr lang="ru-RU" sz="2400" b="1" dirty="0"/>
              <a:t>Правила поступления в Военную академию РВСН курсантами.</a:t>
            </a:r>
          </a:p>
        </p:txBody>
      </p:sp>
      <p:pic>
        <p:nvPicPr>
          <p:cNvPr id="11266" name="Picture 2" descr="D:\Назаров\Фото академия\photo-1200_9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60742"/>
            <a:ext cx="7746596" cy="478062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45327D78-5D2E-487C-AA5B-AE7D9CA9714D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14" name="Text Box 3">
              <a:extLst>
                <a:ext uri="{FF2B5EF4-FFF2-40B4-BE49-F238E27FC236}">
                  <a16:creationId xmlns:a16="http://schemas.microsoft.com/office/drawing/2014/main" id="{E17A79D7-D9D8-4ADF-8B78-B57895A54B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15" name="Picture 12" descr="Большая эмблема">
              <a:extLst>
                <a:ext uri="{FF2B5EF4-FFF2-40B4-BE49-F238E27FC236}">
                  <a16:creationId xmlns:a16="http://schemas.microsoft.com/office/drawing/2014/main" id="{C191C601-A5BD-4203-80DA-1CD83CB8D4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466261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9" name="Picture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21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71600" y="116632"/>
            <a:ext cx="7193359" cy="4001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cap="all" dirty="0"/>
              <a:t>ТРЕБОВАНИЯ, ПРЕДЪЯВЛЯЕМЫЕ К КАНДИДАТАМ</a:t>
            </a:r>
            <a:endParaRPr lang="ru-RU" altLang="ru-RU" sz="2000" b="1" dirty="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68279" y="1340768"/>
            <a:ext cx="4344905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/>
              <a:t>Возраст 16-22 года</a:t>
            </a:r>
          </a:p>
          <a:p>
            <a:pPr algn="ctr"/>
            <a:r>
              <a:rPr lang="ru-RU" b="1" dirty="0"/>
              <a:t>(</a:t>
            </a:r>
            <a:r>
              <a:rPr lang="ru-RU" i="1" dirty="0"/>
              <a:t>по состоянию на 1 августа года приема в вуз)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595311" y="2671326"/>
            <a:ext cx="4317873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/>
              <a:t>Гражданство РФ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630284" y="3561814"/>
            <a:ext cx="4317873" cy="646331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Полное среднее, среднее профессиональное образование</a:t>
            </a:r>
          </a:p>
        </p:txBody>
      </p:sp>
      <p:pic>
        <p:nvPicPr>
          <p:cNvPr id="12290" name="Picture 2" descr="D:\Назаров\Фото академия\W16vXZ4eb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280" y="1145699"/>
            <a:ext cx="3496736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Прямоугольник 39"/>
          <p:cNvSpPr/>
          <p:nvPr/>
        </p:nvSpPr>
        <p:spPr>
          <a:xfrm>
            <a:off x="847800" y="4509120"/>
            <a:ext cx="8101533" cy="18158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FF0000"/>
                </a:solidFill>
              </a:rPr>
              <a:t>Годность к обучению в военно-учебном заведении определяется:</a:t>
            </a:r>
          </a:p>
          <a:p>
            <a:pPr lvl="0"/>
            <a:r>
              <a:rPr lang="ru-RU" sz="1600" i="1" dirty="0"/>
              <a:t>по наличию гражданства Российской Федерации;</a:t>
            </a:r>
            <a:endParaRPr lang="ru-RU" sz="1600" dirty="0"/>
          </a:p>
          <a:p>
            <a:pPr lvl="0"/>
            <a:r>
              <a:rPr lang="ru-RU" sz="1600" i="1" dirty="0"/>
              <a:t>по уровню образования;</a:t>
            </a:r>
            <a:endParaRPr lang="ru-RU" sz="1600" dirty="0"/>
          </a:p>
          <a:p>
            <a:pPr lvl="0"/>
            <a:r>
              <a:rPr lang="ru-RU" sz="1600" i="1" dirty="0"/>
              <a:t>по возрасту;</a:t>
            </a:r>
            <a:endParaRPr lang="ru-RU" sz="1600" dirty="0"/>
          </a:p>
          <a:p>
            <a:pPr lvl="0"/>
            <a:r>
              <a:rPr lang="ru-RU" sz="1600" i="1" dirty="0"/>
              <a:t>по состоянию здоровья;</a:t>
            </a:r>
            <a:endParaRPr lang="ru-RU" sz="1600" dirty="0"/>
          </a:p>
          <a:p>
            <a:pPr lvl="0"/>
            <a:r>
              <a:rPr lang="ru-RU" sz="1600" i="1" dirty="0"/>
              <a:t>по уровню физической подготовленности;</a:t>
            </a:r>
            <a:endParaRPr lang="ru-RU" sz="1600" dirty="0"/>
          </a:p>
          <a:p>
            <a:r>
              <a:rPr lang="ru-RU" sz="1600" i="1" dirty="0"/>
              <a:t>по категории профессиональной пригодности.</a:t>
            </a:r>
            <a:endParaRPr lang="ru-RU" sz="1600" b="1" dirty="0"/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AB845655-EAA4-47B4-8572-A32F4E49FEFB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16" name="Text Box 3">
              <a:extLst>
                <a:ext uri="{FF2B5EF4-FFF2-40B4-BE49-F238E27FC236}">
                  <a16:creationId xmlns:a16="http://schemas.microsoft.com/office/drawing/2014/main" id="{4DA4F913-DB5C-45B3-B5A9-73DE96E0B6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17" name="Picture 12" descr="Большая эмблема">
              <a:extLst>
                <a:ext uri="{FF2B5EF4-FFF2-40B4-BE49-F238E27FC236}">
                  <a16:creationId xmlns:a16="http://schemas.microsoft.com/office/drawing/2014/main" id="{15337E97-090D-470B-8539-51B67D416D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466261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9" name="Picture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22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74696" y="128380"/>
            <a:ext cx="7193359" cy="70788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cap="all" dirty="0"/>
              <a:t>ПОРЯДОК ПРОВЕДЕНИЯ ПРОФЕССИОНАЛЬНОГО ОТБОРА КАНДИДАТОВ</a:t>
            </a:r>
            <a:endParaRPr lang="ru-RU" altLang="ru-RU" sz="2000" b="1" dirty="0">
              <a:latin typeface="Arial Black" panose="020B0A04020102020204" pitchFamily="34" charset="0"/>
            </a:endParaRPr>
          </a:p>
        </p:txBody>
      </p:sp>
      <p:sp>
        <p:nvSpPr>
          <p:cNvPr id="50" name="Багетная рамка 49"/>
          <p:cNvSpPr/>
          <p:nvPr/>
        </p:nvSpPr>
        <p:spPr>
          <a:xfrm>
            <a:off x="2696070" y="1052736"/>
            <a:ext cx="3744418" cy="864096"/>
          </a:xfrm>
          <a:prstGeom prst="beve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b="1" dirty="0"/>
              <a:t>Определение годности кандидатов к поступлению в вуз по состоянию здоровья</a:t>
            </a:r>
          </a:p>
        </p:txBody>
      </p:sp>
      <p:sp>
        <p:nvSpPr>
          <p:cNvPr id="51" name="Стрелка вниз 50"/>
          <p:cNvSpPr/>
          <p:nvPr/>
        </p:nvSpPr>
        <p:spPr>
          <a:xfrm>
            <a:off x="3006259" y="1942016"/>
            <a:ext cx="3124039" cy="766904"/>
          </a:xfrm>
          <a:prstGeom prst="downArrow">
            <a:avLst>
              <a:gd name="adj1" fmla="val 58781"/>
              <a:gd name="adj2" fmla="val 5000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971600" y="2735992"/>
            <a:ext cx="7444754" cy="1073214"/>
          </a:xfrm>
          <a:prstGeom prst="beve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b="1" dirty="0"/>
              <a:t>Определение категории профессиональной пригодности кандидатов на основе их социально-психологического изучения, психологического и психофизиологического обследования</a:t>
            </a:r>
          </a:p>
        </p:txBody>
      </p:sp>
      <p:sp>
        <p:nvSpPr>
          <p:cNvPr id="56" name="Стрелка вниз 55"/>
          <p:cNvSpPr/>
          <p:nvPr/>
        </p:nvSpPr>
        <p:spPr>
          <a:xfrm>
            <a:off x="3006259" y="3809206"/>
            <a:ext cx="3124039" cy="915938"/>
          </a:xfrm>
          <a:prstGeom prst="downArrow">
            <a:avLst>
              <a:gd name="adj1" fmla="val 58781"/>
              <a:gd name="adj2" fmla="val 5000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/>
          </a:p>
        </p:txBody>
      </p:sp>
      <p:sp>
        <p:nvSpPr>
          <p:cNvPr id="57" name="Багетная рамка 56"/>
          <p:cNvSpPr/>
          <p:nvPr/>
        </p:nvSpPr>
        <p:spPr>
          <a:xfrm>
            <a:off x="971600" y="4725144"/>
            <a:ext cx="7444754" cy="1440160"/>
          </a:xfrm>
          <a:prstGeom prst="beve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b="1" dirty="0"/>
              <a:t>Вступительные испытания:</a:t>
            </a:r>
          </a:p>
          <a:p>
            <a:pPr marL="342900" indent="-342900" algn="just">
              <a:buAutoNum type="arabicPeriod"/>
            </a:pPr>
            <a:r>
              <a:rPr lang="ru-RU" b="1" dirty="0"/>
              <a:t>Оценка уровня общеобразовательной подготовленности кандидатов (письменные экзамены или результаты ЕГЭ);</a:t>
            </a:r>
          </a:p>
          <a:p>
            <a:pPr marL="342900" indent="-342900" algn="just">
              <a:buAutoNum type="arabicPeriod"/>
            </a:pPr>
            <a:r>
              <a:rPr lang="ru-RU" b="1" dirty="0"/>
              <a:t>Оценка индивидуальных достижений кандидатов;</a:t>
            </a:r>
          </a:p>
          <a:p>
            <a:pPr marL="342900" indent="-342900" algn="just">
              <a:buAutoNum type="arabicPeriod"/>
            </a:pPr>
            <a:r>
              <a:rPr lang="ru-RU" b="1" dirty="0"/>
              <a:t>Оценка уровня физической подготовленности кандидатов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EC79623-E4A3-42B2-A1FE-77237CD5B1E3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15" name="Text Box 3">
              <a:extLst>
                <a:ext uri="{FF2B5EF4-FFF2-40B4-BE49-F238E27FC236}">
                  <a16:creationId xmlns:a16="http://schemas.microsoft.com/office/drawing/2014/main" id="{A86ABE3A-AB7B-4EC1-82E1-E44CB97E9B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16" name="Picture 12" descr="Большая эмблема">
              <a:extLst>
                <a:ext uri="{FF2B5EF4-FFF2-40B4-BE49-F238E27FC236}">
                  <a16:creationId xmlns:a16="http://schemas.microsoft.com/office/drawing/2014/main" id="{475CC99E-368F-4392-A53B-0B2E9AEF0B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200502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9" name="Picture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23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sp>
        <p:nvSpPr>
          <p:cNvPr id="22" name="Багетная рамка 21"/>
          <p:cNvSpPr/>
          <p:nvPr/>
        </p:nvSpPr>
        <p:spPr>
          <a:xfrm>
            <a:off x="1711273" y="1200487"/>
            <a:ext cx="6525694" cy="747713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Профессиональный отбор кандидатов проводится</a:t>
            </a:r>
          </a:p>
          <a:p>
            <a:pPr algn="ctr">
              <a:defRPr/>
            </a:pPr>
            <a:r>
              <a:rPr lang="ru-RU" b="1" dirty="0"/>
              <a:t> с 1 по 30 июля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974696" y="128380"/>
            <a:ext cx="7193359" cy="70788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cap="all" dirty="0"/>
              <a:t>ПОРЯДОК ПРОВЕДЕНИЯ ПРОФЕССИОНАЛЬНОГО ОТБОРА КАНДИДАТОВ</a:t>
            </a:r>
            <a:endParaRPr lang="ru-RU" altLang="ru-RU" sz="2000" b="1" dirty="0">
              <a:latin typeface="Arial Black" panose="020B0A04020102020204" pitchFamily="34" charset="0"/>
            </a:endParaRPr>
          </a:p>
        </p:txBody>
      </p:sp>
      <p:sp>
        <p:nvSpPr>
          <p:cNvPr id="24" name="Багетная рамка 23"/>
          <p:cNvSpPr/>
          <p:nvPr/>
        </p:nvSpPr>
        <p:spPr>
          <a:xfrm>
            <a:off x="999496" y="2348880"/>
            <a:ext cx="3932544" cy="2160240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ru-RU" b="1" dirty="0">
                <a:solidFill>
                  <a:srgbClr val="FF0000"/>
                </a:solidFill>
              </a:rPr>
              <a:t>Вступительные экзамены:</a:t>
            </a:r>
          </a:p>
          <a:p>
            <a:pPr lvl="0"/>
            <a:r>
              <a:rPr lang="ru-RU" b="1" i="1" dirty="0"/>
              <a:t>математика (письменно);</a:t>
            </a:r>
            <a:endParaRPr lang="ru-RU" b="1" dirty="0"/>
          </a:p>
          <a:p>
            <a:pPr lvl="0"/>
            <a:r>
              <a:rPr lang="ru-RU" b="1" i="1" dirty="0"/>
              <a:t>физика (письменно);</a:t>
            </a:r>
            <a:endParaRPr lang="ru-RU" b="1" dirty="0"/>
          </a:p>
          <a:p>
            <a:r>
              <a:rPr lang="ru-RU" b="1" i="1" dirty="0"/>
              <a:t>русский язык (письменно).</a:t>
            </a:r>
            <a:endParaRPr lang="ru-RU" b="1" dirty="0"/>
          </a:p>
        </p:txBody>
      </p:sp>
      <p:sp>
        <p:nvSpPr>
          <p:cNvPr id="25" name="Багетная рамка 24"/>
          <p:cNvSpPr/>
          <p:nvPr/>
        </p:nvSpPr>
        <p:spPr>
          <a:xfrm>
            <a:off x="5042658" y="2348880"/>
            <a:ext cx="4065845" cy="2160240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ru-RU" b="1" dirty="0">
                <a:solidFill>
                  <a:srgbClr val="FF0000"/>
                </a:solidFill>
              </a:rPr>
              <a:t>Результаты единого государственного экзамена:</a:t>
            </a:r>
          </a:p>
          <a:p>
            <a:pPr lvl="0"/>
            <a:r>
              <a:rPr lang="ru-RU" b="1" i="1" dirty="0"/>
              <a:t>русский язык;</a:t>
            </a:r>
            <a:endParaRPr lang="ru-RU" b="1" dirty="0"/>
          </a:p>
          <a:p>
            <a:pPr lvl="0"/>
            <a:r>
              <a:rPr lang="ru-RU" b="1" i="1" dirty="0"/>
              <a:t>математика (профильная);</a:t>
            </a:r>
            <a:endParaRPr lang="ru-RU" b="1" dirty="0"/>
          </a:p>
          <a:p>
            <a:pPr lvl="0"/>
            <a:r>
              <a:rPr lang="ru-RU" b="1" i="1" dirty="0"/>
              <a:t>физика.</a:t>
            </a:r>
            <a:endParaRPr lang="ru-RU" b="1" dirty="0"/>
          </a:p>
        </p:txBody>
      </p:sp>
      <p:sp>
        <p:nvSpPr>
          <p:cNvPr id="26" name="Багетная рамка 25"/>
          <p:cNvSpPr/>
          <p:nvPr/>
        </p:nvSpPr>
        <p:spPr>
          <a:xfrm>
            <a:off x="2771799" y="5013176"/>
            <a:ext cx="6336704" cy="158417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ru-RU" b="1" dirty="0">
                <a:solidFill>
                  <a:srgbClr val="FF0000"/>
                </a:solidFill>
              </a:rPr>
              <a:t>Минимальные показатели ЕГЭ </a:t>
            </a:r>
            <a:r>
              <a:rPr lang="ru-RU" b="1">
                <a:solidFill>
                  <a:srgbClr val="FF0000"/>
                </a:solidFill>
              </a:rPr>
              <a:t>на 2022 </a:t>
            </a:r>
            <a:r>
              <a:rPr lang="ru-RU" b="1" dirty="0">
                <a:solidFill>
                  <a:srgbClr val="FF0000"/>
                </a:solidFill>
              </a:rPr>
              <a:t>год:</a:t>
            </a:r>
          </a:p>
          <a:p>
            <a:pPr lvl="0"/>
            <a:r>
              <a:rPr lang="ru-RU" b="1" i="1" dirty="0"/>
              <a:t>русский язык –</a:t>
            </a:r>
            <a:r>
              <a:rPr lang="ru-RU" b="1" i="1" u="sng" dirty="0"/>
              <a:t> </a:t>
            </a:r>
            <a:r>
              <a:rPr lang="ru-RU" b="1" i="1" dirty="0"/>
              <a:t>40 баллов;</a:t>
            </a:r>
            <a:endParaRPr lang="ru-RU" b="1" dirty="0"/>
          </a:p>
          <a:p>
            <a:pPr lvl="0"/>
            <a:r>
              <a:rPr lang="ru-RU" b="1" i="1" dirty="0"/>
              <a:t>физика – 40 баллов;</a:t>
            </a:r>
            <a:endParaRPr lang="ru-RU" b="1" dirty="0"/>
          </a:p>
          <a:p>
            <a:r>
              <a:rPr lang="ru-RU" b="1" i="1" dirty="0"/>
              <a:t>математика (профильная) –</a:t>
            </a:r>
            <a:r>
              <a:rPr lang="ru-RU" b="1" i="1" u="sng" dirty="0"/>
              <a:t> </a:t>
            </a:r>
            <a:r>
              <a:rPr lang="ru-RU" b="1" i="1" dirty="0"/>
              <a:t>30 баллов.</a:t>
            </a:r>
            <a:endParaRPr lang="ru-RU" b="1" dirty="0"/>
          </a:p>
        </p:txBody>
      </p:sp>
      <p:sp>
        <p:nvSpPr>
          <p:cNvPr id="27" name="Стрелка вниз 26"/>
          <p:cNvSpPr/>
          <p:nvPr/>
        </p:nvSpPr>
        <p:spPr>
          <a:xfrm>
            <a:off x="2965768" y="1948200"/>
            <a:ext cx="792088" cy="4006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6231544" y="1948200"/>
            <a:ext cx="792088" cy="4006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6231544" y="4509120"/>
            <a:ext cx="792088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1B6597F4-7CA6-473F-ADE0-B3C53D383439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17" name="Text Box 3">
              <a:extLst>
                <a:ext uri="{FF2B5EF4-FFF2-40B4-BE49-F238E27FC236}">
                  <a16:creationId xmlns:a16="http://schemas.microsoft.com/office/drawing/2014/main" id="{04CD0341-2A87-462B-B067-6A63D2B42C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18" name="Picture 12" descr="Большая эмблема">
              <a:extLst>
                <a:ext uri="{FF2B5EF4-FFF2-40B4-BE49-F238E27FC236}">
                  <a16:creationId xmlns:a16="http://schemas.microsoft.com/office/drawing/2014/main" id="{13292137-BCCA-416E-90F1-4ED36605493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948647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9" name="Picture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24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45352" y="116632"/>
            <a:ext cx="7193359" cy="70788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ПОРЯДОК ОЦЕНКИ УРОВНЯ ФИЗИЧЕСКОЙ ПОДГОТОВЛЕННОСТИ КАНДИДАТОВ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1887820"/>
              </p:ext>
            </p:extLst>
          </p:nvPr>
        </p:nvGraphicFramePr>
        <p:xfrm>
          <a:off x="945352" y="1268760"/>
          <a:ext cx="7727382" cy="30333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37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5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5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121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Вид упражнения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Наименование упражнения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12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Для мужчин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Для женщин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7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Упражнение на силу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подтягивание</a:t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на перекладине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наклоны</a:t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туловища вперед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12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Упражнение на быстроту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бег на 100 м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бег на 100 м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7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Упражнение на выносливость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бег на 3 км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бег на 1 км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1" name="Прямоугольник 40"/>
          <p:cNvSpPr/>
          <p:nvPr/>
        </p:nvSpPr>
        <p:spPr>
          <a:xfrm>
            <a:off x="815832" y="4476718"/>
            <a:ext cx="8101533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600" b="1" dirty="0"/>
              <a:t>Начисление баллов за выполнение физических упражнений осуществляется в соответствии с Наставлением по физической подготовке в Вооруженных Силах Российской Федерации по таблице начисления баллов 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831816" y="5445224"/>
            <a:ext cx="8101533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Минимальные требования: Подтягивание на перекладине – 4 раза, Бег на 100 м – 15,4 секунды и Бег на 3 км – 14 минут 56 секунд.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8C43BD29-8698-40D1-BF96-35594655E38F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15" name="Text Box 3">
              <a:extLst>
                <a:ext uri="{FF2B5EF4-FFF2-40B4-BE49-F238E27FC236}">
                  <a16:creationId xmlns:a16="http://schemas.microsoft.com/office/drawing/2014/main" id="{CCE45012-1826-45C5-A357-5225F6B710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16" name="Picture 12" descr="Большая эмблема">
              <a:extLst>
                <a:ext uri="{FF2B5EF4-FFF2-40B4-BE49-F238E27FC236}">
                  <a16:creationId xmlns:a16="http://schemas.microsoft.com/office/drawing/2014/main" id="{B329B76B-0604-488E-950C-E93E40204A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240175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9" name="Picture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25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45352" y="116632"/>
            <a:ext cx="7193359" cy="4001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КОНТАКТНАЯ  ИНФОРМАЦИЯ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765260"/>
            <a:ext cx="8101533" cy="590931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Адрес:</a:t>
            </a:r>
            <a:r>
              <a:rPr lang="ru-RU" dirty="0"/>
              <a:t> 143900 Россия, г. Балашиха, ул. </a:t>
            </a:r>
            <a:r>
              <a:rPr lang="ru-RU" dirty="0" err="1"/>
              <a:t>Карбышева</a:t>
            </a:r>
            <a:r>
              <a:rPr lang="ru-RU" dirty="0"/>
              <a:t>, д.8</a:t>
            </a:r>
          </a:p>
          <a:p>
            <a:r>
              <a:rPr lang="ru-RU" b="1" dirty="0" err="1"/>
              <a:t>Email</a:t>
            </a:r>
            <a:r>
              <a:rPr lang="ru-RU" b="1" dirty="0"/>
              <a:t>:</a:t>
            </a:r>
            <a:r>
              <a:rPr lang="ru-RU" dirty="0"/>
              <a:t> varvsn@mil.ru</a:t>
            </a:r>
          </a:p>
          <a:p>
            <a:r>
              <a:rPr lang="ru-RU" b="1" i="1" dirty="0"/>
              <a:t>Официальное название образовательного учреждения:</a:t>
            </a:r>
            <a:r>
              <a:rPr lang="ru-RU" dirty="0"/>
              <a:t> Федеральное государственное казенное военное образовательное учреждение высшего образования «Военная академия Ракетных войск  стратегического назначения имени Петра Великого» Министерства обороны Российской Федерации. </a:t>
            </a:r>
          </a:p>
          <a:p>
            <a:r>
              <a:rPr lang="ru-RU" b="1" dirty="0"/>
              <a:t>Телефоны академии</a:t>
            </a:r>
            <a:endParaRPr lang="ru-RU" dirty="0"/>
          </a:p>
          <a:p>
            <a:r>
              <a:rPr lang="ru-RU" b="1" dirty="0"/>
              <a:t>Коммутатор: </a:t>
            </a:r>
            <a:r>
              <a:rPr lang="ru-RU" dirty="0"/>
              <a:t>8 (495) 524-07-39</a:t>
            </a:r>
          </a:p>
          <a:p>
            <a:r>
              <a:rPr lang="ru-RU" b="1" dirty="0"/>
              <a:t>Справочная (АТС) академии:</a:t>
            </a:r>
            <a:r>
              <a:rPr lang="ru-RU" dirty="0"/>
              <a:t> 8 (495) 524-07-39 доб. 20-30 </a:t>
            </a:r>
          </a:p>
          <a:p>
            <a:r>
              <a:rPr lang="ru-RU" b="1" dirty="0"/>
              <a:t>Дежурный по академии:</a:t>
            </a:r>
            <a:r>
              <a:rPr lang="ru-RU" dirty="0"/>
              <a:t>  8 (495) 524-07-39 доб. 20-00</a:t>
            </a:r>
          </a:p>
          <a:p>
            <a:r>
              <a:rPr lang="ru-RU" b="1" dirty="0"/>
              <a:t>Факс:</a:t>
            </a:r>
            <a:r>
              <a:rPr lang="ru-RU" dirty="0"/>
              <a:t> 8 (495) 524-07-14; 8 (495) 524-07-05</a:t>
            </a:r>
          </a:p>
          <a:p>
            <a:r>
              <a:rPr lang="ru-RU" b="1" dirty="0"/>
              <a:t>Приёмная начальника академии:</a:t>
            </a:r>
            <a:r>
              <a:rPr lang="ru-RU" dirty="0"/>
              <a:t> 8 (495) 524-07-05; 8 (495) 524-07-39 доб. 21-01</a:t>
            </a:r>
          </a:p>
          <a:p>
            <a:r>
              <a:rPr lang="ru-RU" b="1" dirty="0"/>
              <a:t>Отдел кадров:</a:t>
            </a:r>
            <a:r>
              <a:rPr lang="ru-RU" dirty="0"/>
              <a:t> 8 (495) 524-07-39 доб. 13-98;</a:t>
            </a:r>
          </a:p>
          <a:p>
            <a:r>
              <a:rPr lang="ru-RU" b="1" i="1" u="sng" dirty="0"/>
              <a:t>ВАЖНО</a:t>
            </a:r>
            <a:r>
              <a:rPr lang="ru-RU" i="1" dirty="0"/>
              <a:t>!</a:t>
            </a:r>
            <a:br>
              <a:rPr lang="ru-RU" dirty="0"/>
            </a:br>
            <a:r>
              <a:rPr lang="ru-RU" i="1" dirty="0"/>
              <a:t>Если вы знаете внутренний номер сотрудника, необходимо позвонить на коммутатор и назвать нужный номер абонента. Если ваш вопрос связан с поступлением, ваш звонок переведут в соответствующий отдел.</a:t>
            </a:r>
            <a:endParaRPr lang="ru-RU" dirty="0"/>
          </a:p>
          <a:p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2B4F094D-6540-4415-9D8E-31E536E00B87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15" name="Text Box 3">
              <a:extLst>
                <a:ext uri="{FF2B5EF4-FFF2-40B4-BE49-F238E27FC236}">
                  <a16:creationId xmlns:a16="http://schemas.microsoft.com/office/drawing/2014/main" id="{31B20FDA-87A1-40BB-B3A5-D28CAE8183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16" name="Picture 12" descr="Большая эмблема">
              <a:extLst>
                <a:ext uri="{FF2B5EF4-FFF2-40B4-BE49-F238E27FC236}">
                  <a16:creationId xmlns:a16="http://schemas.microsoft.com/office/drawing/2014/main" id="{B015BFAD-FE4E-41AC-839E-A7DF267CFF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60942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34100" y="608013"/>
            <a:ext cx="864137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defRPr/>
            </a:pPr>
            <a:r>
              <a:rPr lang="ru-RU" sz="2400" b="1" dirty="0">
                <a:solidFill>
                  <a:srgbClr val="FF3300"/>
                </a:solidFill>
              </a:rPr>
              <a:t>ВОПРОС № 1</a:t>
            </a:r>
            <a:endParaRPr lang="ru-RU" sz="2400" dirty="0"/>
          </a:p>
          <a:p>
            <a:pPr algn="ctr"/>
            <a:r>
              <a:rPr lang="ru-RU" sz="2400" b="1" dirty="0"/>
              <a:t>Ракетные войска стратегического назначения в структуре Вооруженных Сил РФ</a:t>
            </a:r>
            <a:endParaRPr lang="ru-RU" sz="2400" dirty="0"/>
          </a:p>
        </p:txBody>
      </p:sp>
      <p:grpSp>
        <p:nvGrpSpPr>
          <p:cNvPr id="6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7" name="Picture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3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pic>
        <p:nvPicPr>
          <p:cNvPr id="2" name="Picture 2" descr="D:\Назаров\Фото рвсн\image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08342"/>
            <a:ext cx="8101533" cy="4854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4A9A48A-1FE5-43DE-8DD9-6D9A91A998EC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12" name="Text Box 3">
              <a:extLst>
                <a:ext uri="{FF2B5EF4-FFF2-40B4-BE49-F238E27FC236}">
                  <a16:creationId xmlns:a16="http://schemas.microsoft.com/office/drawing/2014/main" id="{E9F7BB49-0812-4DB6-A6F1-F7273CD5AE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13" name="Picture 12" descr="Большая эмблема">
              <a:extLst>
                <a:ext uri="{FF2B5EF4-FFF2-40B4-BE49-F238E27FC236}">
                  <a16:creationId xmlns:a16="http://schemas.microsoft.com/office/drawing/2014/main" id="{10C47924-8B35-433F-8E70-32926A9552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88885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9" name="Picture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4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403648" y="188640"/>
            <a:ext cx="633670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РВСН В СТРУКТУРЕ ВС РФ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67308" y="760413"/>
            <a:ext cx="7409383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rgbClr val="FF0000"/>
                </a:solidFill>
              </a:rPr>
              <a:t>РАКЕТНЫЕ ВОЙСКА СТРАТЕГИЧЕСКОГО НАЗНАЧЕНИЯ </a:t>
            </a:r>
            <a:r>
              <a:rPr lang="ru-RU" sz="1600" b="1" dirty="0">
                <a:solidFill>
                  <a:schemeClr val="tx1"/>
                </a:solidFill>
              </a:rPr>
              <a:t>- </a:t>
            </a:r>
            <a:r>
              <a:rPr lang="ru-RU" b="1" dirty="0">
                <a:solidFill>
                  <a:schemeClr val="tx1"/>
                </a:solidFill>
              </a:rPr>
              <a:t>это отдельный род войск Вооруженных Сил Российской Федерации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598110" y="5157192"/>
            <a:ext cx="7236667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dirty="0"/>
              <a:t>Ядерное сдерживание возможной агрессии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599289" y="5683147"/>
            <a:ext cx="7236667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dirty="0"/>
              <a:t>Поражение ракетно-ядерными ударами стратегических объектов, составляющих основу военного и экономического потенциала противника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273306" y="4878452"/>
            <a:ext cx="0" cy="1312527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15" idx="1"/>
          </p:cNvCxnSpPr>
          <p:nvPr/>
        </p:nvCxnSpPr>
        <p:spPr>
          <a:xfrm flipH="1">
            <a:off x="1274076" y="5357247"/>
            <a:ext cx="324034" cy="0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1274076" y="6206611"/>
            <a:ext cx="324037" cy="0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Блок-схема: процесс 38"/>
          <p:cNvSpPr/>
          <p:nvPr/>
        </p:nvSpPr>
        <p:spPr>
          <a:xfrm>
            <a:off x="862955" y="1495197"/>
            <a:ext cx="8101533" cy="2797899"/>
          </a:xfrm>
          <a:prstGeom prst="flowChart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3581505" y="2276872"/>
            <a:ext cx="19802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ВОЙСКА ПОСТОЯННОЙ БОЕВОЙ ГОТОВНОСТИ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4509120"/>
            <a:ext cx="5507843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ЗАДАЧИ РВСН</a:t>
            </a:r>
          </a:p>
        </p:txBody>
      </p:sp>
      <p:pic>
        <p:nvPicPr>
          <p:cNvPr id="2051" name="Picture 3" descr="D:\Назаров\Фото рвсн\hello_html_m2ba58a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309" y="1510506"/>
            <a:ext cx="2912604" cy="278259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Назаров\Фото рвсн\raket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10506"/>
            <a:ext cx="3600400" cy="278259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1EF9233E-0DA6-46C6-BB90-E66DB7B1AC62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23" name="Text Box 3">
              <a:extLst>
                <a:ext uri="{FF2B5EF4-FFF2-40B4-BE49-F238E27FC236}">
                  <a16:creationId xmlns:a16="http://schemas.microsoft.com/office/drawing/2014/main" id="{16C42C0E-F948-4CB4-8443-E14ABBB713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24" name="Picture 12" descr="Большая эмблема">
              <a:extLst>
                <a:ext uri="{FF2B5EF4-FFF2-40B4-BE49-F238E27FC236}">
                  <a16:creationId xmlns:a16="http://schemas.microsoft.com/office/drawing/2014/main" id="{968F458A-FC46-4CB4-B218-1F0818A85E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7711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9" name="Picture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5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816465" y="857250"/>
            <a:ext cx="3251479" cy="82330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endParaRPr lang="ru-RU" dirty="0">
              <a:solidFill>
                <a:prstClr val="black"/>
              </a:solidFill>
            </a:endParaRPr>
          </a:p>
          <a:p>
            <a:pPr>
              <a:lnSpc>
                <a:spcPts val="1900"/>
              </a:lnSpc>
            </a:pPr>
            <a:r>
              <a:rPr lang="ru-RU" b="1" dirty="0">
                <a:solidFill>
                  <a:prstClr val="black"/>
                </a:solidFill>
              </a:rPr>
              <a:t>        РАКЕТНЫЕ АРМИИ</a:t>
            </a:r>
          </a:p>
          <a:p>
            <a:pPr>
              <a:lnSpc>
                <a:spcPts val="1900"/>
              </a:lnSpc>
            </a:pP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833678" y="2001894"/>
            <a:ext cx="3251479" cy="7848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endParaRPr lang="ru-RU" sz="1600" dirty="0">
              <a:solidFill>
                <a:prstClr val="black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600" b="1" dirty="0">
                <a:solidFill>
                  <a:prstClr val="black"/>
                </a:solidFill>
              </a:rPr>
              <a:t>     </a:t>
            </a:r>
            <a:r>
              <a:rPr lang="ru-RU" b="1" dirty="0">
                <a:solidFill>
                  <a:prstClr val="black"/>
                </a:solidFill>
              </a:rPr>
              <a:t>РАКЕТНЫЕ ДИВИЗИИ</a:t>
            </a:r>
          </a:p>
          <a:p>
            <a:pPr>
              <a:lnSpc>
                <a:spcPts val="1800"/>
              </a:lnSpc>
            </a:pP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56576" y="3157904"/>
            <a:ext cx="3240360" cy="111825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endParaRPr lang="ru-RU" sz="1600" b="1" dirty="0">
              <a:solidFill>
                <a:prstClr val="black"/>
              </a:solidFill>
            </a:endParaRPr>
          </a:p>
          <a:p>
            <a:pPr algn="ctr">
              <a:lnSpc>
                <a:spcPts val="2000"/>
              </a:lnSpc>
            </a:pPr>
            <a:r>
              <a:rPr lang="ru-RU" b="1" dirty="0">
                <a:solidFill>
                  <a:prstClr val="black"/>
                </a:solidFill>
              </a:rPr>
              <a:t>ИСПЫТАТЕЛЬНЫЕ ПОЛИГОНЫ</a:t>
            </a:r>
          </a:p>
          <a:p>
            <a:pPr algn="ctr">
              <a:lnSpc>
                <a:spcPts val="2000"/>
              </a:lnSpc>
            </a:pPr>
            <a:endParaRPr lang="ru-RU" sz="16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816950" y="4653136"/>
            <a:ext cx="3217051" cy="1200329"/>
          </a:xfrm>
          <a:prstGeom prst="rect">
            <a:avLst/>
          </a:prstGeom>
          <a:solidFill>
            <a:srgbClr val="FFFF99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НАУЧНО-ИССЛЕДОВАТЕЛЬСКИЕ И ОБРАЗОВАТЕЛЬНЫЕ ОРГАНИЗАЦИИ 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9" name="Picture 5" descr="D:\Создание фильмов\материал\картинки\Ракеты\8ОС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/>
        </p:blipFill>
        <p:spPr bwMode="auto">
          <a:xfrm>
            <a:off x="4303751" y="856661"/>
            <a:ext cx="4614245" cy="266099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D:\Создание фильмов\материал\картинки\Ракеты\Новая папка\МОБД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751" y="3717032"/>
            <a:ext cx="4625365" cy="280831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403648" y="188640"/>
            <a:ext cx="633670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СОСТАВ РВСН</a:t>
            </a: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8E9BD625-8710-4784-B18D-E477349C0319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21" name="Text Box 3">
              <a:extLst>
                <a:ext uri="{FF2B5EF4-FFF2-40B4-BE49-F238E27FC236}">
                  <a16:creationId xmlns:a16="http://schemas.microsoft.com/office/drawing/2014/main" id="{BC6F80C3-FDE1-4529-975B-F31234E2DB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22" name="Picture 12" descr="Большая эмблема">
              <a:extLst>
                <a:ext uri="{FF2B5EF4-FFF2-40B4-BE49-F238E27FC236}">
                  <a16:creationId xmlns:a16="http://schemas.microsoft.com/office/drawing/2014/main" id="{31A1164E-C276-4451-ABBD-52DDF2E189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80755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9" name="Picture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6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971600" y="136457"/>
            <a:ext cx="7128792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lt1"/>
                </a:solidFill>
                <a:latin typeface="Arial Black" panose="020B0A04020102020204" pitchFamily="34" charset="0"/>
              </a:rPr>
              <a:t>ВООРУЖЕНИЕ РВСН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796643" y="2478754"/>
            <a:ext cx="2664793" cy="70788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/>
              <a:t>Р-36М2</a:t>
            </a:r>
          </a:p>
        </p:txBody>
      </p:sp>
      <p:sp>
        <p:nvSpPr>
          <p:cNvPr id="48" name="Блок-схема: процесс 47"/>
          <p:cNvSpPr/>
          <p:nvPr/>
        </p:nvSpPr>
        <p:spPr>
          <a:xfrm>
            <a:off x="797141" y="908720"/>
            <a:ext cx="8131976" cy="792088"/>
          </a:xfrm>
          <a:prstGeom prst="flowChartProces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FF00"/>
                </a:solidFill>
              </a:rPr>
              <a:t>В составе РВСН находился 381 ракетный комплекс, способный нести 1277 ядерных боезарядов</a:t>
            </a:r>
            <a:endParaRPr lang="ru-RU" sz="24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96148" y="2063256"/>
            <a:ext cx="2665290" cy="4154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Ракеты РВСН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4510762" y="1846565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Старт ракеты Р-36М2 («Сатана»)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796147" y="3229543"/>
            <a:ext cx="2664793" cy="70788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/>
              <a:t>УР-100Н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796644" y="3996001"/>
            <a:ext cx="2664296" cy="1323439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/>
              <a:t>РТ-2ПМ «Тополь»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797141" y="5339738"/>
            <a:ext cx="2664296" cy="1323439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/>
              <a:t>РС-24 «</a:t>
            </a:r>
            <a:r>
              <a:rPr lang="ru-RU" sz="4000" b="1" dirty="0" err="1"/>
              <a:t>Ярс</a:t>
            </a:r>
            <a:r>
              <a:rPr lang="ru-RU" sz="4000" b="1" dirty="0"/>
              <a:t>»</a:t>
            </a:r>
          </a:p>
        </p:txBody>
      </p:sp>
      <p:pic>
        <p:nvPicPr>
          <p:cNvPr id="3074" name="Picture 2" descr="D:\Назаров\Фото рвсн\im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492896"/>
            <a:ext cx="5544616" cy="417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D5A6598-6AAD-41EA-AAA7-E5AD4EF2E773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18" name="Text Box 3">
              <a:extLst>
                <a:ext uri="{FF2B5EF4-FFF2-40B4-BE49-F238E27FC236}">
                  <a16:creationId xmlns:a16="http://schemas.microsoft.com/office/drawing/2014/main" id="{377A579F-01F6-4EE3-BAA1-6AC98C36B6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19" name="Picture 12" descr="Большая эмблема">
              <a:extLst>
                <a:ext uri="{FF2B5EF4-FFF2-40B4-BE49-F238E27FC236}">
                  <a16:creationId xmlns:a16="http://schemas.microsoft.com/office/drawing/2014/main" id="{B0AB8185-6ED1-45CA-BD41-9D03667045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80755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9" name="Picture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7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974031" y="836712"/>
            <a:ext cx="7872311" cy="13747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ts val="2500"/>
              </a:lnSpc>
            </a:pPr>
            <a:r>
              <a:rPr lang="ru-RU" sz="2400" dirty="0">
                <a:solidFill>
                  <a:srgbClr val="FF0000"/>
                </a:solidFill>
              </a:rPr>
              <a:t>На основном вооружении РВСН состоят все российские наземные межконтинентальные баллистические ракеты мобильного и шахтного базирования с ядерными боеголовками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971600" y="238681"/>
            <a:ext cx="7128792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lt1"/>
                </a:solidFill>
                <a:latin typeface="Arial Black" panose="020B0A04020102020204" pitchFamily="34" charset="0"/>
              </a:rPr>
              <a:t>ВООРУЖЕНИЕ РВСН</a:t>
            </a:r>
          </a:p>
        </p:txBody>
      </p:sp>
      <p:pic>
        <p:nvPicPr>
          <p:cNvPr id="4099" name="Picture 3" descr="D:\Назаров\Фото рвсн\1200-14122017-+IHS_756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8587" y="2384884"/>
            <a:ext cx="5280442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ятиугольник 27"/>
          <p:cNvSpPr/>
          <p:nvPr/>
        </p:nvSpPr>
        <p:spPr>
          <a:xfrm>
            <a:off x="838672" y="3212976"/>
            <a:ext cx="2779916" cy="2160240"/>
          </a:xfrm>
          <a:prstGeom prst="homePlate">
            <a:avLst/>
          </a:prstGeom>
          <a:solidFill>
            <a:srgbClr val="FFEEB9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dk1"/>
                </a:solidFill>
              </a:rPr>
              <a:t>Подвижный грунтовый ракетный комплекс «Тополь»</a:t>
            </a:r>
          </a:p>
          <a:p>
            <a:r>
              <a:rPr lang="ru-RU" sz="2400" b="1" dirty="0"/>
              <a:t>и «</a:t>
            </a:r>
            <a:r>
              <a:rPr lang="ru-RU" sz="2400" b="1" dirty="0" err="1"/>
              <a:t>Ярс</a:t>
            </a:r>
            <a:r>
              <a:rPr lang="ru-RU" sz="2400" b="1" dirty="0"/>
              <a:t>»</a:t>
            </a:r>
            <a:endParaRPr lang="ru-RU" sz="2400" b="1" dirty="0">
              <a:solidFill>
                <a:schemeClr val="dk1"/>
              </a:solidFill>
            </a:endParaRPr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2089CD8B-D915-4BC6-86FA-D2CF359C9B1C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14" name="Text Box 3">
              <a:extLst>
                <a:ext uri="{FF2B5EF4-FFF2-40B4-BE49-F238E27FC236}">
                  <a16:creationId xmlns:a16="http://schemas.microsoft.com/office/drawing/2014/main" id="{E4F13140-506F-48E3-8B00-E05309B3EF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15" name="Picture 12" descr="Большая эмблема">
              <a:extLst>
                <a:ext uri="{FF2B5EF4-FFF2-40B4-BE49-F238E27FC236}">
                  <a16:creationId xmlns:a16="http://schemas.microsoft.com/office/drawing/2014/main" id="{DA47942B-625A-434F-91B6-BD2FA05CE9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80755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9" name="Picture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8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71600" y="136457"/>
            <a:ext cx="7128792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ВООРУЖЕНИЕ РВСН</a:t>
            </a:r>
          </a:p>
        </p:txBody>
      </p:sp>
      <p:sp>
        <p:nvSpPr>
          <p:cNvPr id="35" name="Пятиугольник 34"/>
          <p:cNvSpPr/>
          <p:nvPr/>
        </p:nvSpPr>
        <p:spPr>
          <a:xfrm>
            <a:off x="841376" y="1679635"/>
            <a:ext cx="2738190" cy="1853072"/>
          </a:xfrm>
          <a:prstGeom prst="homePlate">
            <a:avLst/>
          </a:prstGeom>
          <a:solidFill>
            <a:srgbClr val="FFEEB9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dk1"/>
                </a:solidFill>
              </a:rPr>
              <a:t>Шахтный</a:t>
            </a:r>
          </a:p>
          <a:p>
            <a:pPr algn="ctr"/>
            <a:r>
              <a:rPr lang="ru-RU" sz="2400" b="1" dirty="0">
                <a:solidFill>
                  <a:schemeClr val="dk1"/>
                </a:solidFill>
              </a:rPr>
              <a:t>ракетный комплекс</a:t>
            </a:r>
          </a:p>
        </p:txBody>
      </p:sp>
      <p:pic>
        <p:nvPicPr>
          <p:cNvPr id="5122" name="Picture 2" descr="D:\Назаров\Фото рвсн\1-RIAN_00170683.HR.r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861" y="719540"/>
            <a:ext cx="5352256" cy="337384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Рисунок 36" descr="https://upload.wikimedia.org/wikipedia/commons/thumb/a/a9/RailwaymuseumSPb-13.jpg/300px-RailwaymuseumSPb-13.jpg">
            <a:hlinkClick r:id="rId4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35996" y="4093389"/>
            <a:ext cx="4393120" cy="264797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8" name="Пятиугольник 37"/>
          <p:cNvSpPr/>
          <p:nvPr/>
        </p:nvSpPr>
        <p:spPr>
          <a:xfrm>
            <a:off x="827584" y="4490842"/>
            <a:ext cx="3708412" cy="1853072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dk1"/>
                </a:solidFill>
              </a:rPr>
              <a:t>Боевой железнодорожный</a:t>
            </a:r>
          </a:p>
          <a:p>
            <a:pPr algn="ctr"/>
            <a:r>
              <a:rPr lang="ru-RU" sz="2400" b="1" dirty="0">
                <a:solidFill>
                  <a:schemeClr val="dk1"/>
                </a:solidFill>
              </a:rPr>
              <a:t>ракетный комплекс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90A91C8-FB05-430A-8C1F-7171801E373B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15" name="Text Box 3">
              <a:extLst>
                <a:ext uri="{FF2B5EF4-FFF2-40B4-BE49-F238E27FC236}">
                  <a16:creationId xmlns:a16="http://schemas.microsoft.com/office/drawing/2014/main" id="{C319E86A-7C49-4137-AD91-B3C12C0008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16" name="Picture 12" descr="Большая эмблема">
              <a:extLst>
                <a:ext uri="{FF2B5EF4-FFF2-40B4-BE49-F238E27FC236}">
                  <a16:creationId xmlns:a16="http://schemas.microsoft.com/office/drawing/2014/main" id="{C2765417-BBC3-4017-88D6-1EE8D0197C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20452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25"/>
          <p:cNvGrpSpPr>
            <a:grpSpLocks/>
          </p:cNvGrpSpPr>
          <p:nvPr/>
        </p:nvGrpSpPr>
        <p:grpSpPr bwMode="auto">
          <a:xfrm>
            <a:off x="8236967" y="50800"/>
            <a:ext cx="871537" cy="806450"/>
            <a:chOff x="8289622" y="57279"/>
            <a:chExt cx="854378" cy="768220"/>
          </a:xfrm>
        </p:grpSpPr>
        <p:pic>
          <p:nvPicPr>
            <p:cNvPr id="9" name="Picture 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622" y="57279"/>
              <a:ext cx="854378" cy="768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7A5C"/>
                    </a:outerShdw>
                  </a:effectLst>
                </a14:hiddenEffects>
              </a:ext>
            </a:extLst>
          </p:spPr>
        </p:pic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8465477" y="324947"/>
              <a:ext cx="502668" cy="26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>
                  <a:srgbClr val="000000"/>
                </a:buClr>
                <a:buFontTx/>
                <a:buNone/>
              </a:pPr>
              <a:fld id="{022C0AFF-C6A1-40AD-B874-CAA791EF931E}" type="slidenum">
                <a:rPr lang="ru-RU" altLang="ru-RU" sz="1800" b="1">
                  <a:latin typeface="Arial" pitchFamily="34" charset="0"/>
                </a:rPr>
                <a:pPr algn="ctr" eaLnBrk="1" hangingPunct="1">
                  <a:spcBef>
                    <a:spcPct val="0"/>
                  </a:spcBef>
                  <a:buClr>
                    <a:srgbClr val="000000"/>
                  </a:buClr>
                  <a:buFontTx/>
                  <a:buNone/>
                </a:pPr>
                <a:t>9</a:t>
              </a:fld>
              <a:endParaRPr lang="ru-RU" altLang="ru-RU" sz="1800" b="1">
                <a:latin typeface="Arial" pitchFamily="34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971600" y="116632"/>
            <a:ext cx="7193359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УЧЕБНЫЕ ЗАВЕДЕНИЯ РВСН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19872" y="919247"/>
            <a:ext cx="4996482" cy="13849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Военная академия РВСН имени Петра Великого        (г. Балашиха)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419872" y="3332152"/>
            <a:ext cx="4996482" cy="13849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Филиал </a:t>
            </a:r>
            <a:r>
              <a:rPr lang="ru-RU" sz="2800"/>
              <a:t>Военной академии </a:t>
            </a:r>
            <a:r>
              <a:rPr lang="ru-RU" sz="2800" dirty="0"/>
              <a:t>РВСН имени Петра Великого (г. Серпухов)</a:t>
            </a:r>
          </a:p>
        </p:txBody>
      </p:sp>
      <p:sp>
        <p:nvSpPr>
          <p:cNvPr id="18" name="Стрелка вниз 17"/>
          <p:cNvSpPr/>
          <p:nvPr/>
        </p:nvSpPr>
        <p:spPr>
          <a:xfrm>
            <a:off x="5364088" y="2313612"/>
            <a:ext cx="792088" cy="10185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7" name="Picture 3" descr="D:\Назаров\Фото академия\c67f230086f483e4bdf039abd2563d2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60413"/>
            <a:ext cx="2313425" cy="206246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475656" y="5229200"/>
            <a:ext cx="6940698" cy="13849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90-й </a:t>
            </a:r>
            <a:r>
              <a:rPr lang="ru-RU" sz="2800" dirty="0" err="1"/>
              <a:t>Межвидовый</a:t>
            </a:r>
            <a:r>
              <a:rPr lang="ru-RU" sz="2800" dirty="0"/>
              <a:t> региональный учебный центр Ракетных войск стратегического назначения</a:t>
            </a:r>
          </a:p>
        </p:txBody>
      </p:sp>
      <p:pic>
        <p:nvPicPr>
          <p:cNvPr id="13" name="Рисунок 12" descr="https://i.mycdn.me/image?id=608140593956&amp;t=0&amp;plc=WEB&amp;tkn=*SN6OINHnlOwd0mSbRKR7N7p1Yrc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99" y="2996952"/>
            <a:ext cx="2313425" cy="208823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A1152B50-84E9-48D5-9000-493DCE4D8433}"/>
              </a:ext>
            </a:extLst>
          </p:cNvPr>
          <p:cNvGrpSpPr/>
          <p:nvPr/>
        </p:nvGrpSpPr>
        <p:grpSpPr>
          <a:xfrm>
            <a:off x="0" y="0"/>
            <a:ext cx="1014046" cy="6858000"/>
            <a:chOff x="0" y="0"/>
            <a:chExt cx="1014046" cy="6858000"/>
          </a:xfrm>
        </p:grpSpPr>
        <p:sp>
          <p:nvSpPr>
            <p:cNvPr id="16" name="Text Box 3">
              <a:extLst>
                <a:ext uri="{FF2B5EF4-FFF2-40B4-BE49-F238E27FC236}">
                  <a16:creationId xmlns:a16="http://schemas.microsoft.com/office/drawing/2014/main" id="{C0D5E9FB-CC59-4537-B65B-5B87841246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2714693" y="3487733"/>
              <a:ext cx="6097587" cy="6429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>
              <a:lvl1pPr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Аrial"/>
                  <a:cs typeface="Аrial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Кафедра </a:t>
              </a:r>
            </a:p>
            <a:p>
              <a:pPr algn="ctr" eaLnBrk="1" hangingPunct="1">
                <a:defRPr/>
              </a:pPr>
              <a:r>
                <a:rPr lang="ru-RU" altLang="ru-RU" sz="2000" i="1" dirty="0">
                  <a:solidFill>
                    <a:schemeClr val="bg2">
                      <a:lumMod val="75000"/>
                    </a:schemeClr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DDD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A7A99"/>
                      </a:outerShdw>
                    </a:cont>
                    <a:effect ref="fillLine"/>
                  </a:effectDag>
                </a:rPr>
                <a:t>Управления войсками и службы штабов</a:t>
              </a:r>
            </a:p>
          </p:txBody>
        </p:sp>
        <p:pic>
          <p:nvPicPr>
            <p:cNvPr id="19" name="Picture 12" descr="Большая эмблема">
              <a:extLst>
                <a:ext uri="{FF2B5EF4-FFF2-40B4-BE49-F238E27FC236}">
                  <a16:creationId xmlns:a16="http://schemas.microsoft.com/office/drawing/2014/main" id="{C69C5951-6128-4E1E-AA12-9FBA2B993C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4046" cy="1150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7732023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848</Words>
  <Application>Microsoft Office PowerPoint</Application>
  <PresentationFormat>Экран (4:3)</PresentationFormat>
  <Paragraphs>210</Paragraphs>
  <Slides>25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Arial Black</vt:lpstr>
      <vt:lpstr>Calibri</vt:lpstr>
      <vt:lpstr>Georgia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2023-04-20T16:50:50Z</dcterms:created>
  <dcterms:modified xsi:type="dcterms:W3CDTF">2023-04-20T16:51:01Z</dcterms:modified>
</cp:coreProperties>
</file>